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7" r:id="rId2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6" Type="http://schemas.openxmlformats.org/officeDocument/2006/relationships/slide" Target="slides/slide13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88.xml"/></Relationships>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420AB776-DBE5-8656-0766-833F740B0D80}"/>
              </a:ext>
            </a:extLst>
          </p:cNvPr>
          <p:cNvSpPr>
            <a:spLocks noGrp="1" noChangeArrowheads="1"/>
          </p:cNvSpPr>
          <p:nvPr>
            <p:ph type="title"/>
          </p:nvPr>
        </p:nvSpPr>
        <p:spPr>
          <a:xfrm>
            <a:off x="990582" y="990615"/>
            <a:ext cx="7620000" cy="1143000"/>
          </a:xfrm>
        </p:spPr>
        <p:txBody>
          <a:bodyPr/>
          <a:lstStyle/>
          <a:p>
            <a:r>
              <a:rPr lang="en-US" altLang="zh-CN" sz="3200">
                <a:solidFill>
                  <a:schemeClr val="tx1"/>
                </a:solidFill>
                <a:latin typeface="Comic Sans MS" panose="030F0702030302020204" pitchFamily="66" charset="0"/>
                <a:ea typeface="宋体" panose="02010600030101010101" pitchFamily="2" charset="-122"/>
              </a:rPr>
              <a:t>Have you attended meetings on students and left feeling like nothing was accomplished?</a:t>
            </a:r>
            <a:br>
              <a:rPr lang="en-US" altLang="zh-CN" sz="3200">
                <a:solidFill>
                  <a:schemeClr val="tx1"/>
                </a:solidFill>
                <a:latin typeface="Comic Sans MS" panose="030F0702030302020204" pitchFamily="66" charset="0"/>
                <a:ea typeface="宋体" panose="02010600030101010101" pitchFamily="2" charset="-122"/>
              </a:rPr>
            </a:br>
            <a:endParaRPr lang="en-US" altLang="zh-CN" sz="3200">
              <a:solidFill>
                <a:schemeClr val="tx1"/>
              </a:solidFill>
              <a:latin typeface="Comic Sans MS" panose="030F0702030302020204" pitchFamily="66" charset="0"/>
              <a:ea typeface="宋体" panose="02010600030101010101" pitchFamily="2" charset="-122"/>
            </a:endParaRPr>
          </a:p>
        </p:txBody>
      </p:sp>
      <p:sp>
        <p:nvSpPr>
          <p:cNvPr id="5127" name="Rectangle 7">
            <a:extLst>
              <a:ext uri="{FF2B5EF4-FFF2-40B4-BE49-F238E27FC236}">
                <a16:creationId xmlns:a16="http://schemas.microsoft.com/office/drawing/2014/main" id="{E03DC439-F820-71EA-8AFB-70DE32383B2F}"/>
              </a:ext>
            </a:extLst>
          </p:cNvPr>
          <p:cNvSpPr>
            <a:spLocks noGrp="1" noChangeArrowheads="1"/>
          </p:cNvSpPr>
          <p:nvPr>
            <p:ph type="body" idx="1"/>
          </p:nvPr>
        </p:nvSpPr>
        <p:spPr>
          <a:xfrm>
            <a:off x="990600" y="2438400"/>
            <a:ext cx="7620000" cy="4114800"/>
          </a:xfrm>
        </p:spPr>
        <p:txBody>
          <a:bodyPr/>
          <a:lstStyle/>
          <a:p>
            <a:pPr algn="ctr">
              <a:spcBef>
                <a:spcPct val="50000"/>
              </a:spcBef>
              <a:buFontTx/>
              <a:buNone/>
            </a:pPr>
            <a:r>
              <a:rPr lang="en-US" altLang="zh-CN" sz="2400" i="1">
                <a:latin typeface="Comic Sans MS" panose="030F0702030302020204" pitchFamily="66" charset="0"/>
                <a:ea typeface="宋体" panose="02010600030101010101" pitchFamily="2" charset="-122"/>
              </a:rPr>
              <a:t>Was the meeting…</a:t>
            </a:r>
          </a:p>
          <a:p>
            <a:pPr lvl="1">
              <a:spcBef>
                <a:spcPct val="50000"/>
              </a:spcBef>
              <a:buFontTx/>
              <a:buChar char="•"/>
            </a:pPr>
            <a:r>
              <a:rPr lang="en-US" altLang="zh-CN" sz="2400" i="1">
                <a:latin typeface="Comic Sans MS" panose="030F0702030302020204" pitchFamily="66" charset="0"/>
                <a:ea typeface="宋体" panose="02010600030101010101" pitchFamily="2" charset="-122"/>
              </a:rPr>
              <a:t>  Unfocused with no clear agenda</a:t>
            </a:r>
          </a:p>
          <a:p>
            <a:pPr lvl="1">
              <a:spcBef>
                <a:spcPct val="50000"/>
              </a:spcBef>
              <a:buFontTx/>
              <a:buChar char="•"/>
            </a:pPr>
            <a:r>
              <a:rPr lang="en-US" altLang="zh-CN" sz="2400" i="1">
                <a:latin typeface="Comic Sans MS" panose="030F0702030302020204" pitchFamily="66" charset="0"/>
                <a:ea typeface="宋体" panose="02010600030101010101" pitchFamily="2" charset="-122"/>
              </a:rPr>
              <a:t>  A gripe session about students and/or their parents</a:t>
            </a:r>
          </a:p>
          <a:p>
            <a:pPr lvl="1">
              <a:spcBef>
                <a:spcPct val="50000"/>
              </a:spcBef>
              <a:buFontTx/>
              <a:buChar char="•"/>
            </a:pPr>
            <a:r>
              <a:rPr lang="en-US" altLang="zh-CN" sz="2400" i="1">
                <a:latin typeface="Comic Sans MS" panose="030F0702030302020204" pitchFamily="66" charset="0"/>
                <a:ea typeface="宋体" panose="02010600030101010101" pitchFamily="2" charset="-122"/>
              </a:rPr>
              <a:t>  Participants spend time trying to find a consequence that will “make” the student behave responsibly</a:t>
            </a:r>
          </a:p>
          <a:p>
            <a:pPr lvl="1">
              <a:spcBef>
                <a:spcPct val="50000"/>
              </a:spcBef>
              <a:buFontTx/>
              <a:buNone/>
            </a:pPr>
            <a:endParaRPr lang="en-US" altLang="zh-CN" sz="2400" i="1">
              <a:latin typeface="Comic Sans MS" panose="030F0702030302020204" pitchFamily="66" charset="0"/>
              <a:ea typeface="宋体" panose="02010600030101010101" pitchFamily="2" charset="-122"/>
            </a:endParaRPr>
          </a:p>
          <a:p>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